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charts/style2.xml" ContentType="application/vnd.ms-office.chartstyl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0" r:id="rId1"/>
  </p:sldMasterIdLst>
  <p:notesMasterIdLst>
    <p:notesMasterId r:id="rId10"/>
  </p:notesMasterIdLst>
  <p:sldIdLst>
    <p:sldId id="256" r:id="rId2"/>
    <p:sldId id="257" r:id="rId3"/>
    <p:sldId id="258" r:id="rId4"/>
    <p:sldId id="267" r:id="rId5"/>
    <p:sldId id="269" r:id="rId6"/>
    <p:sldId id="270" r:id="rId7"/>
    <p:sldId id="271" r:id="rId8"/>
    <p:sldId id="261" r:id="rId9"/>
  </p:sldIdLst>
  <p:sldSz cx="9144000" cy="6858000" type="screen4x3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48312"/>
    <a:srgbClr val="FDD400"/>
    <a:srgbClr val="CA7D12"/>
    <a:srgbClr val="404040"/>
    <a:srgbClr val="535353"/>
    <a:srgbClr val="A50021"/>
    <a:srgbClr val="FF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07" autoAdjust="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3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Office_Excel4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Расчетные объемы дотаций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5556725648578829"/>
          <c:y val="1.6478212429675659E-2"/>
        </c:manualLayout>
      </c:layout>
      <c:spPr>
        <a:noFill/>
        <a:ln>
          <a:noFill/>
        </a:ln>
        <a:effectLst/>
      </c:spPr>
    </c:title>
    <c:view3D>
      <c:rotX val="0"/>
      <c:rotY val="0"/>
      <c:depthPercent val="60"/>
      <c:perspective val="100"/>
    </c:view3D>
    <c:floor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Расчетный объем дотации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dLbls>
            <c:dLbl>
              <c:idx val="0"/>
              <c:layout>
                <c:manualLayout>
                  <c:x val="0"/>
                  <c:y val="-8.2391062148378345E-3"/>
                </c:manualLayout>
              </c:layout>
              <c:showVal val="1"/>
              <c:separator>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31C-47A2-8762-EF11A93B25B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separator> </c:separator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2018 год</c:v>
                </c:pt>
                <c:pt idx="1">
                  <c:v>2019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25055.8</c:v>
                </c:pt>
                <c:pt idx="1">
                  <c:v>25057.4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31C-47A2-8762-EF11A93B25B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2018 год</c:v>
                </c:pt>
                <c:pt idx="1">
                  <c:v>2019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</c:numCache>
            </c:numRef>
          </c:val>
        </c:ser>
        <c:dLbls>
          <c:showVal val="1"/>
        </c:dLbls>
        <c:gapWidth val="65"/>
        <c:shape val="box"/>
        <c:axId val="35824768"/>
        <c:axId val="35826304"/>
        <c:axId val="0"/>
      </c:bar3DChart>
      <c:catAx>
        <c:axId val="3582476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5826304"/>
        <c:crosses val="autoZero"/>
        <c:auto val="1"/>
        <c:lblAlgn val="ctr"/>
        <c:lblOffset val="100"/>
      </c:catAx>
      <c:valAx>
        <c:axId val="358263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crossAx val="35824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дотации за счет </a:t>
            </a:r>
          </a:p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индекса налогового потенциала, %</a:t>
            </a:r>
            <a:endParaRPr lang="ru-RU" sz="1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4.3843722659667531E-2"/>
          <c:y val="2.8124999999999994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Изменение индекса налогового потенциала</c:v>
                </c:pt>
              </c:strCache>
            </c:strRef>
          </c:tx>
          <c:spPr>
            <a:solidFill>
              <a:srgbClr val="0070C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dLbl>
              <c:idx val="0"/>
              <c:layout>
                <c:manualLayout>
                  <c:x val="-1.2500000000000001E-2"/>
                  <c:y val="-2.8645502418045047E-17"/>
                </c:manualLayout>
              </c:layout>
              <c:dLblPos val="outEnd"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040-49C8-99B0-434E3AF6396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5555555555555558E-3"/>
                  <c:y val="-6.2500000000000021E-3"/>
                </c:manualLayout>
              </c:layout>
              <c:dLblPos val="outEnd"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040-49C8-99B0-434E3AF6396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3333333333333367E-3"/>
                  <c:y val="-3.125000000000001E-3"/>
                </c:manualLayout>
              </c:layout>
              <c:dLblPos val="outEnd"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040-49C8-99B0-434E3AF6396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9.7222222222222224E-3"/>
                  <c:y val="-6.2500000000000324E-3"/>
                </c:manualLayout>
              </c:layout>
              <c:dLblPos val="outEnd"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040-49C8-99B0-434E3AF6396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Лист1!$A$2:$A$17</c:f>
              <c:strCache>
                <c:ptCount val="16"/>
                <c:pt idx="0">
                  <c:v>СП Барское</c:v>
                </c:pt>
                <c:pt idx="1">
                  <c:v>СП Бомское</c:v>
                </c:pt>
                <c:pt idx="2">
                  <c:v>СП Калиновское</c:v>
                </c:pt>
                <c:pt idx="3">
                  <c:v>СП Кусотинское</c:v>
                </c:pt>
                <c:pt idx="4">
                  <c:v>СП Мухоршибирское</c:v>
                </c:pt>
                <c:pt idx="5">
                  <c:v>СП Нарсатуйское</c:v>
                </c:pt>
                <c:pt idx="6">
                  <c:v>СП Никольское</c:v>
                </c:pt>
                <c:pt idx="7">
                  <c:v>СП Новозаганское</c:v>
                </c:pt>
                <c:pt idx="8">
                  <c:v>СП Подлопатинское</c:v>
                </c:pt>
                <c:pt idx="9">
                  <c:v>СП Саганнурское</c:v>
                </c:pt>
                <c:pt idx="10">
                  <c:v>СП Тугнуйское</c:v>
                </c:pt>
                <c:pt idx="11">
                  <c:v>СП Харашибирское</c:v>
                </c:pt>
                <c:pt idx="12">
                  <c:v>СП Хонхолойское</c:v>
                </c:pt>
                <c:pt idx="13">
                  <c:v>СП Хошун-Узурское</c:v>
                </c:pt>
                <c:pt idx="14">
                  <c:v>СП Цолгинское</c:v>
                </c:pt>
                <c:pt idx="15">
                  <c:v>СП Шаралдайское</c:v>
                </c:pt>
              </c:strCache>
            </c:strRef>
          </c:cat>
          <c:val>
            <c:numRef>
              <c:f>Лист1!$B$2:$B$17</c:f>
              <c:numCache>
                <c:formatCode>0.0</c:formatCode>
                <c:ptCount val="16"/>
                <c:pt idx="0">
                  <c:v>102.99553246446315</c:v>
                </c:pt>
                <c:pt idx="1">
                  <c:v>56.494180616840509</c:v>
                </c:pt>
                <c:pt idx="2">
                  <c:v>91.454219861141596</c:v>
                </c:pt>
                <c:pt idx="3">
                  <c:v>131.52025647337291</c:v>
                </c:pt>
                <c:pt idx="4">
                  <c:v>93.695125481577392</c:v>
                </c:pt>
                <c:pt idx="5">
                  <c:v>103.26730601737333</c:v>
                </c:pt>
                <c:pt idx="6">
                  <c:v>100.55013180281233</c:v>
                </c:pt>
                <c:pt idx="7">
                  <c:v>110.73338332037875</c:v>
                </c:pt>
                <c:pt idx="8">
                  <c:v>79.170879137822809</c:v>
                </c:pt>
                <c:pt idx="9">
                  <c:v>105.51774709636217</c:v>
                </c:pt>
                <c:pt idx="10">
                  <c:v>102.70059816324031</c:v>
                </c:pt>
                <c:pt idx="11">
                  <c:v>114.48818518671244</c:v>
                </c:pt>
                <c:pt idx="12">
                  <c:v>96.734880574996438</c:v>
                </c:pt>
                <c:pt idx="13">
                  <c:v>121.34788260727385</c:v>
                </c:pt>
                <c:pt idx="14">
                  <c:v>85.716021888256094</c:v>
                </c:pt>
                <c:pt idx="15">
                  <c:v>111.69641952144185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040-49C8-99B0-434E3AF6396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Изменение дотации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dLbl>
              <c:idx val="1"/>
              <c:layout>
                <c:manualLayout>
                  <c:x val="5.5555555555555558E-3"/>
                  <c:y val="0"/>
                </c:manualLayout>
              </c:layout>
              <c:dLblPos val="outEnd"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040-49C8-99B0-434E3AF6396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7222222222222224E-3"/>
                  <c:y val="3.1249999999999729E-3"/>
                </c:manualLayout>
              </c:layout>
              <c:dLblPos val="outEnd"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040-49C8-99B0-434E3AF6396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Лист1!$A$2:$A$17</c:f>
              <c:strCache>
                <c:ptCount val="16"/>
                <c:pt idx="0">
                  <c:v>СП Барское</c:v>
                </c:pt>
                <c:pt idx="1">
                  <c:v>СП Бомское</c:v>
                </c:pt>
                <c:pt idx="2">
                  <c:v>СП Калиновское</c:v>
                </c:pt>
                <c:pt idx="3">
                  <c:v>СП Кусотинское</c:v>
                </c:pt>
                <c:pt idx="4">
                  <c:v>СП Мухоршибирское</c:v>
                </c:pt>
                <c:pt idx="5">
                  <c:v>СП Нарсатуйское</c:v>
                </c:pt>
                <c:pt idx="6">
                  <c:v>СП Никольское</c:v>
                </c:pt>
                <c:pt idx="7">
                  <c:v>СП Новозаганское</c:v>
                </c:pt>
                <c:pt idx="8">
                  <c:v>СП Подлопатинское</c:v>
                </c:pt>
                <c:pt idx="9">
                  <c:v>СП Саганнурское</c:v>
                </c:pt>
                <c:pt idx="10">
                  <c:v>СП Тугнуйское</c:v>
                </c:pt>
                <c:pt idx="11">
                  <c:v>СП Харашибирское</c:v>
                </c:pt>
                <c:pt idx="12">
                  <c:v>СП Хонхолойское</c:v>
                </c:pt>
                <c:pt idx="13">
                  <c:v>СП Хошун-Узурское</c:v>
                </c:pt>
                <c:pt idx="14">
                  <c:v>СП Цолгинское</c:v>
                </c:pt>
                <c:pt idx="15">
                  <c:v>СП Шаралдайское</c:v>
                </c:pt>
              </c:strCache>
            </c:strRef>
          </c:cat>
          <c:val>
            <c:numRef>
              <c:f>Лист1!$C$2:$C$17</c:f>
              <c:numCache>
                <c:formatCode>0.0</c:formatCode>
                <c:ptCount val="16"/>
                <c:pt idx="0">
                  <c:v>99.27227295617763</c:v>
                </c:pt>
                <c:pt idx="1">
                  <c:v>103.46546860613273</c:v>
                </c:pt>
                <c:pt idx="2">
                  <c:v>102.48867078159674</c:v>
                </c:pt>
                <c:pt idx="3">
                  <c:v>96.101149073741738</c:v>
                </c:pt>
                <c:pt idx="4">
                  <c:v>102.6595744680851</c:v>
                </c:pt>
                <c:pt idx="5">
                  <c:v>100.55214158823685</c:v>
                </c:pt>
                <c:pt idx="6">
                  <c:v>99.608689335324115</c:v>
                </c:pt>
                <c:pt idx="7">
                  <c:v>96.873026709683145</c:v>
                </c:pt>
                <c:pt idx="8">
                  <c:v>107.86874823841647</c:v>
                </c:pt>
                <c:pt idx="9">
                  <c:v>104.87368421052629</c:v>
                </c:pt>
                <c:pt idx="10">
                  <c:v>99.976441982636103</c:v>
                </c:pt>
                <c:pt idx="11">
                  <c:v>97.919258508573463</c:v>
                </c:pt>
                <c:pt idx="12">
                  <c:v>100.90474091770172</c:v>
                </c:pt>
                <c:pt idx="13">
                  <c:v>91.09784837089957</c:v>
                </c:pt>
                <c:pt idx="14">
                  <c:v>106.18239603286956</c:v>
                </c:pt>
                <c:pt idx="15">
                  <c:v>95.981602297478503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B040-49C8-99B0-434E3AF63962}"/>
            </c:ext>
          </c:extLst>
        </c:ser>
        <c:dLbls>
          <c:showVal val="1"/>
        </c:dLbls>
        <c:gapWidth val="65"/>
        <c:axId val="38662528"/>
        <c:axId val="38664064"/>
      </c:barChart>
      <c:catAx>
        <c:axId val="3866252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664064"/>
        <c:crosses val="autoZero"/>
        <c:auto val="1"/>
        <c:lblAlgn val="ctr"/>
        <c:lblOffset val="100"/>
      </c:catAx>
      <c:valAx>
        <c:axId val="3866406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" sourceLinked="1"/>
        <c:majorTickMark val="none"/>
        <c:tickLblPos val="nextTo"/>
        <c:crossAx val="3866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дотации </a:t>
            </a:r>
            <a:r>
              <a:rPr lang="ru-RU" sz="1800" b="1" i="0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 счет численности населения, </a:t>
            </a:r>
            <a:r>
              <a:rPr lang="ru-RU" sz="1800" b="1" i="0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4.3843722659667531E-2"/>
          <c:y val="2.8124999999999994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Изменение численности населения</c:v>
                </c:pt>
              </c:strCache>
            </c:strRef>
          </c:tx>
          <c:spPr>
            <a:solidFill>
              <a:srgbClr val="0070C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dLbl>
              <c:idx val="0"/>
              <c:layout>
                <c:manualLayout>
                  <c:x val="-1.2500000000000001E-2"/>
                  <c:y val="-2.8645502418045047E-17"/>
                </c:manualLayout>
              </c:layout>
              <c:dLblPos val="outEnd"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44F-4873-B79B-5C0E41772F0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5555555555555558E-3"/>
                  <c:y val="-6.2500000000000021E-3"/>
                </c:manualLayout>
              </c:layout>
              <c:dLblPos val="outEnd"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44F-4873-B79B-5C0E41772F0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3333333333333367E-3"/>
                  <c:y val="-3.125000000000001E-3"/>
                </c:manualLayout>
              </c:layout>
              <c:dLblPos val="outEnd"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44F-4873-B79B-5C0E41772F0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9.7222222222222224E-3"/>
                  <c:y val="-6.2500000000000324E-3"/>
                </c:manualLayout>
              </c:layout>
              <c:dLblPos val="outEnd"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44F-4873-B79B-5C0E41772F0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Лист1!$A$2:$A$17</c:f>
              <c:strCache>
                <c:ptCount val="16"/>
                <c:pt idx="0">
                  <c:v>СП Барское</c:v>
                </c:pt>
                <c:pt idx="1">
                  <c:v>СП Бомское</c:v>
                </c:pt>
                <c:pt idx="2">
                  <c:v>СП Калиновское</c:v>
                </c:pt>
                <c:pt idx="3">
                  <c:v>СП Кусотинское</c:v>
                </c:pt>
                <c:pt idx="4">
                  <c:v>СП Мухоршибирское</c:v>
                </c:pt>
                <c:pt idx="5">
                  <c:v>СП Нарсатуйское</c:v>
                </c:pt>
                <c:pt idx="6">
                  <c:v>СП Никольское</c:v>
                </c:pt>
                <c:pt idx="7">
                  <c:v>СП Новозаганское</c:v>
                </c:pt>
                <c:pt idx="8">
                  <c:v>СП Подлопатинское</c:v>
                </c:pt>
                <c:pt idx="9">
                  <c:v>СП Саганнурское</c:v>
                </c:pt>
                <c:pt idx="10">
                  <c:v>СП Тугнуйское</c:v>
                </c:pt>
                <c:pt idx="11">
                  <c:v>СП Харашибирское</c:v>
                </c:pt>
                <c:pt idx="12">
                  <c:v>СП Хонхолойское</c:v>
                </c:pt>
                <c:pt idx="13">
                  <c:v>СП Хошун-Узурское</c:v>
                </c:pt>
                <c:pt idx="14">
                  <c:v>СП Цолгинское</c:v>
                </c:pt>
                <c:pt idx="15">
                  <c:v>СП Шаралдайское</c:v>
                </c:pt>
              </c:strCache>
            </c:strRef>
          </c:cat>
          <c:val>
            <c:numRef>
              <c:f>Лист1!$B$2:$B$17</c:f>
              <c:numCache>
                <c:formatCode>0.0</c:formatCode>
                <c:ptCount val="16"/>
                <c:pt idx="0">
                  <c:v>98.54721549636804</c:v>
                </c:pt>
                <c:pt idx="1">
                  <c:v>92.073170731707322</c:v>
                </c:pt>
                <c:pt idx="2">
                  <c:v>97.60348583877996</c:v>
                </c:pt>
                <c:pt idx="3">
                  <c:v>97.473997028231793</c:v>
                </c:pt>
                <c:pt idx="4">
                  <c:v>99.395475819032768</c:v>
                </c:pt>
                <c:pt idx="5">
                  <c:v>99.180327868852459</c:v>
                </c:pt>
                <c:pt idx="6">
                  <c:v>98.907956318252729</c:v>
                </c:pt>
                <c:pt idx="7">
                  <c:v>101.47275405007363</c:v>
                </c:pt>
                <c:pt idx="8">
                  <c:v>99.908925318761391</c:v>
                </c:pt>
                <c:pt idx="9">
                  <c:v>101.58092848180678</c:v>
                </c:pt>
                <c:pt idx="10">
                  <c:v>98.68421052631578</c:v>
                </c:pt>
                <c:pt idx="11">
                  <c:v>98.474178403755857</c:v>
                </c:pt>
                <c:pt idx="12">
                  <c:v>99.476096922069416</c:v>
                </c:pt>
                <c:pt idx="13">
                  <c:v>100</c:v>
                </c:pt>
                <c:pt idx="14">
                  <c:v>98.178896625602576</c:v>
                </c:pt>
                <c:pt idx="15">
                  <c:v>100.1294498381877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44F-4873-B79B-5C0E41772F0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Изменение дотации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dLbl>
              <c:idx val="1"/>
              <c:layout>
                <c:manualLayout>
                  <c:x val="5.5555555555555558E-3"/>
                  <c:y val="0"/>
                </c:manualLayout>
              </c:layout>
              <c:dLblPos val="outEnd"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44F-4873-B79B-5C0E41772F0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5555555555555558E-3"/>
                  <c:y val="-7.5471683163139324E-3"/>
                </c:manualLayout>
              </c:layout>
              <c:dLblPos val="outEnd"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44F-4873-B79B-5C0E41772F0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7222222222222224E-3"/>
                  <c:y val="3.1249999999999729E-3"/>
                </c:manualLayout>
              </c:layout>
              <c:dLblPos val="outEnd"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44F-4873-B79B-5C0E41772F0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Лист1!$A$2:$A$17</c:f>
              <c:strCache>
                <c:ptCount val="16"/>
                <c:pt idx="0">
                  <c:v>СП Барское</c:v>
                </c:pt>
                <c:pt idx="1">
                  <c:v>СП Бомское</c:v>
                </c:pt>
                <c:pt idx="2">
                  <c:v>СП Калиновское</c:v>
                </c:pt>
                <c:pt idx="3">
                  <c:v>СП Кусотинское</c:v>
                </c:pt>
                <c:pt idx="4">
                  <c:v>СП Мухоршибирское</c:v>
                </c:pt>
                <c:pt idx="5">
                  <c:v>СП Нарсатуйское</c:v>
                </c:pt>
                <c:pt idx="6">
                  <c:v>СП Никольское</c:v>
                </c:pt>
                <c:pt idx="7">
                  <c:v>СП Новозаганское</c:v>
                </c:pt>
                <c:pt idx="8">
                  <c:v>СП Подлопатинское</c:v>
                </c:pt>
                <c:pt idx="9">
                  <c:v>СП Саганнурское</c:v>
                </c:pt>
                <c:pt idx="10">
                  <c:v>СП Тугнуйское</c:v>
                </c:pt>
                <c:pt idx="11">
                  <c:v>СП Харашибирское</c:v>
                </c:pt>
                <c:pt idx="12">
                  <c:v>СП Хонхолойское</c:v>
                </c:pt>
                <c:pt idx="13">
                  <c:v>СП Хошун-Узурское</c:v>
                </c:pt>
                <c:pt idx="14">
                  <c:v>СП Цолгинское</c:v>
                </c:pt>
                <c:pt idx="15">
                  <c:v>СП Шаралдайское</c:v>
                </c:pt>
              </c:strCache>
            </c:strRef>
          </c:cat>
          <c:val>
            <c:numRef>
              <c:f>Лист1!$C$2:$C$17</c:f>
              <c:numCache>
                <c:formatCode>0.0</c:formatCode>
                <c:ptCount val="16"/>
                <c:pt idx="0">
                  <c:v>102.24489795918367</c:v>
                </c:pt>
                <c:pt idx="1">
                  <c:v>95.256410256410248</c:v>
                </c:pt>
                <c:pt idx="2">
                  <c:v>100.68493150684932</c:v>
                </c:pt>
                <c:pt idx="3">
                  <c:v>100.93749999999999</c:v>
                </c:pt>
                <c:pt idx="4">
                  <c:v>102.6595744680851</c:v>
                </c:pt>
                <c:pt idx="5">
                  <c:v>102.64367816091955</c:v>
                </c:pt>
                <c:pt idx="6">
                  <c:v>101.99346405228758</c:v>
                </c:pt>
                <c:pt idx="7">
                  <c:v>104.88659793814432</c:v>
                </c:pt>
                <c:pt idx="8">
                  <c:v>103.05343511450383</c:v>
                </c:pt>
                <c:pt idx="9">
                  <c:v>104.87368421052629</c:v>
                </c:pt>
                <c:pt idx="10">
                  <c:v>102.01005025125627</c:v>
                </c:pt>
                <c:pt idx="11">
                  <c:v>101.72413793103449</c:v>
                </c:pt>
                <c:pt idx="12">
                  <c:v>102.7197802197802</c:v>
                </c:pt>
                <c:pt idx="13">
                  <c:v>103.23308270676692</c:v>
                </c:pt>
                <c:pt idx="14">
                  <c:v>101.37078651685394</c:v>
                </c:pt>
                <c:pt idx="15">
                  <c:v>103.19783197831978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44F-4873-B79B-5C0E41772F07}"/>
            </c:ext>
          </c:extLst>
        </c:ser>
        <c:dLbls>
          <c:showVal val="1"/>
        </c:dLbls>
        <c:gapWidth val="65"/>
        <c:axId val="39342848"/>
        <c:axId val="39344384"/>
      </c:barChart>
      <c:catAx>
        <c:axId val="3934284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344384"/>
        <c:crosses val="autoZero"/>
        <c:auto val="1"/>
        <c:lblAlgn val="ctr"/>
        <c:lblOffset val="100"/>
      </c:catAx>
      <c:valAx>
        <c:axId val="3934438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" sourceLinked="1"/>
        <c:majorTickMark val="none"/>
        <c:tickLblPos val="nextTo"/>
        <c:crossAx val="39342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i="0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дотации </a:t>
            </a:r>
            <a:r>
              <a:rPr lang="ru-RU" sz="1600" b="1" i="0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первоочередные расходы, </a:t>
            </a:r>
            <a:r>
              <a:rPr lang="ru-RU" sz="1600" b="1" i="0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3.1343722659667554E-2"/>
          <c:y val="2.8124988238500806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Изменение первоочередных расходов</c:v>
                </c:pt>
              </c:strCache>
            </c:strRef>
          </c:tx>
          <c:spPr>
            <a:solidFill>
              <a:srgbClr val="0070C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dLbl>
              <c:idx val="0"/>
              <c:layout>
                <c:manualLayout>
                  <c:x val="-1.2500000000000001E-2"/>
                  <c:y val="-2.8645502418045047E-17"/>
                </c:manualLayout>
              </c:layout>
              <c:dLblPos val="outEnd"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80A-4C9B-A04B-F3274AF4DF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5555555555555558E-3"/>
                  <c:y val="-6.2500000000000021E-3"/>
                </c:manualLayout>
              </c:layout>
              <c:dLblPos val="outEnd"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80A-4C9B-A04B-F3274AF4DF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3333333333333367E-3"/>
                  <c:y val="-3.125000000000001E-3"/>
                </c:manualLayout>
              </c:layout>
              <c:dLblPos val="outEnd"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80A-4C9B-A04B-F3274AF4DF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9.7222222222222224E-3"/>
                  <c:y val="-6.2500000000000324E-3"/>
                </c:manualLayout>
              </c:layout>
              <c:dLblPos val="outEnd"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80A-4C9B-A04B-F3274AF4DF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9.7222222222223247E-3"/>
                  <c:y val="-1.0062891088418551E-2"/>
                </c:manualLayout>
              </c:layout>
              <c:dLblPos val="outEnd"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80A-4C9B-A04B-F3274AF4DF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Лист1!$A$2:$A$17</c:f>
              <c:strCache>
                <c:ptCount val="16"/>
                <c:pt idx="0">
                  <c:v>СП Барское</c:v>
                </c:pt>
                <c:pt idx="1">
                  <c:v>СП Бомское</c:v>
                </c:pt>
                <c:pt idx="2">
                  <c:v>СП Калиновское</c:v>
                </c:pt>
                <c:pt idx="3">
                  <c:v>СП Кусотинское</c:v>
                </c:pt>
                <c:pt idx="4">
                  <c:v>СП Мухоршибирское</c:v>
                </c:pt>
                <c:pt idx="5">
                  <c:v>СП Нарсатуйское</c:v>
                </c:pt>
                <c:pt idx="6">
                  <c:v>СП Никольское</c:v>
                </c:pt>
                <c:pt idx="7">
                  <c:v>СП Новозаганское</c:v>
                </c:pt>
                <c:pt idx="8">
                  <c:v>СП Подлопатинское</c:v>
                </c:pt>
                <c:pt idx="9">
                  <c:v>СП Саганнурское</c:v>
                </c:pt>
                <c:pt idx="10">
                  <c:v>СП Тугнуйское</c:v>
                </c:pt>
                <c:pt idx="11">
                  <c:v>СП Харашибирское</c:v>
                </c:pt>
                <c:pt idx="12">
                  <c:v>СП Хонхолойское</c:v>
                </c:pt>
                <c:pt idx="13">
                  <c:v>СП Хошун-Узурское</c:v>
                </c:pt>
                <c:pt idx="14">
                  <c:v>СП Цолгинское</c:v>
                </c:pt>
                <c:pt idx="15">
                  <c:v>СП Шаралдайское</c:v>
                </c:pt>
              </c:strCache>
            </c:strRef>
          </c:cat>
          <c:val>
            <c:numRef>
              <c:f>Лист1!$B$2:$B$17</c:f>
              <c:numCache>
                <c:formatCode>0.0</c:formatCode>
                <c:ptCount val="16"/>
                <c:pt idx="0">
                  <c:v>124.28179646606587</c:v>
                </c:pt>
                <c:pt idx="1">
                  <c:v>111.41615221969265</c:v>
                </c:pt>
                <c:pt idx="2">
                  <c:v>120.56092354806496</c:v>
                </c:pt>
                <c:pt idx="3">
                  <c:v>95.758345031132876</c:v>
                </c:pt>
                <c:pt idx="4">
                  <c:v>106.63553497823881</c:v>
                </c:pt>
                <c:pt idx="5">
                  <c:v>102.71211646216783</c:v>
                </c:pt>
                <c:pt idx="6">
                  <c:v>125.10522492132279</c:v>
                </c:pt>
                <c:pt idx="7">
                  <c:v>119.26463298576655</c:v>
                </c:pt>
                <c:pt idx="8">
                  <c:v>124.51313298152489</c:v>
                </c:pt>
                <c:pt idx="9">
                  <c:v>80.895452342718585</c:v>
                </c:pt>
                <c:pt idx="10">
                  <c:v>84.388191210647761</c:v>
                </c:pt>
                <c:pt idx="11">
                  <c:v>167.5688061181765</c:v>
                </c:pt>
                <c:pt idx="12">
                  <c:v>174.21140431922751</c:v>
                </c:pt>
                <c:pt idx="13">
                  <c:v>103.00964250210475</c:v>
                </c:pt>
                <c:pt idx="14">
                  <c:v>106.12019841479142</c:v>
                </c:pt>
                <c:pt idx="15">
                  <c:v>111.86615738136096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80A-4C9B-A04B-F3274AF4DF8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Изменение дотации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dLbl>
              <c:idx val="1"/>
              <c:layout>
                <c:manualLayout>
                  <c:x val="5.5555555555555558E-3"/>
                  <c:y val="0"/>
                </c:manualLayout>
              </c:layout>
              <c:dLblPos val="outEnd"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E80A-4C9B-A04B-F3274AF4DF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5555555555555558E-3"/>
                  <c:y val="-7.5471683163139324E-3"/>
                </c:manualLayout>
              </c:layout>
              <c:dLblPos val="outEnd"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E80A-4C9B-A04B-F3274AF4DF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7222222222222224E-3"/>
                  <c:y val="3.1249999999999729E-3"/>
                </c:manualLayout>
              </c:layout>
              <c:dLblPos val="outEnd"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E80A-4C9B-A04B-F3274AF4DF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Лист1!$A$2:$A$17</c:f>
              <c:strCache>
                <c:ptCount val="16"/>
                <c:pt idx="0">
                  <c:v>СП Барское</c:v>
                </c:pt>
                <c:pt idx="1">
                  <c:v>СП Бомское</c:v>
                </c:pt>
                <c:pt idx="2">
                  <c:v>СП Калиновское</c:v>
                </c:pt>
                <c:pt idx="3">
                  <c:v>СП Кусотинское</c:v>
                </c:pt>
                <c:pt idx="4">
                  <c:v>СП Мухоршибирское</c:v>
                </c:pt>
                <c:pt idx="5">
                  <c:v>СП Нарсатуйское</c:v>
                </c:pt>
                <c:pt idx="6">
                  <c:v>СП Никольское</c:v>
                </c:pt>
                <c:pt idx="7">
                  <c:v>СП Новозаганское</c:v>
                </c:pt>
                <c:pt idx="8">
                  <c:v>СП Подлопатинское</c:v>
                </c:pt>
                <c:pt idx="9">
                  <c:v>СП Саганнурское</c:v>
                </c:pt>
                <c:pt idx="10">
                  <c:v>СП Тугнуйское</c:v>
                </c:pt>
                <c:pt idx="11">
                  <c:v>СП Харашибирское</c:v>
                </c:pt>
                <c:pt idx="12">
                  <c:v>СП Хонхолойское</c:v>
                </c:pt>
                <c:pt idx="13">
                  <c:v>СП Хошун-Узурское</c:v>
                </c:pt>
                <c:pt idx="14">
                  <c:v>СП Цолгинское</c:v>
                </c:pt>
                <c:pt idx="15">
                  <c:v>СП Шаралдайское</c:v>
                </c:pt>
              </c:strCache>
            </c:strRef>
          </c:cat>
          <c:val>
            <c:numRef>
              <c:f>Лист1!$C$2:$C$17</c:f>
              <c:numCache>
                <c:formatCode>0.0</c:formatCode>
                <c:ptCount val="16"/>
                <c:pt idx="0">
                  <c:v>122.9593094944513</c:v>
                </c:pt>
                <c:pt idx="1">
                  <c:v>100</c:v>
                </c:pt>
                <c:pt idx="2">
                  <c:v>120.77400511135453</c:v>
                </c:pt>
                <c:pt idx="3">
                  <c:v>24.308300395256918</c:v>
                </c:pt>
                <c:pt idx="4">
                  <c:v>0</c:v>
                </c:pt>
                <c:pt idx="5">
                  <c:v>81.559405940594061</c:v>
                </c:pt>
                <c:pt idx="6">
                  <c:v>0</c:v>
                </c:pt>
                <c:pt idx="7">
                  <c:v>134.99501495513459</c:v>
                </c:pt>
                <c:pt idx="8">
                  <c:v>130.21671826625388</c:v>
                </c:pt>
                <c:pt idx="9">
                  <c:v>0</c:v>
                </c:pt>
                <c:pt idx="10">
                  <c:v>16.411130039750141</c:v>
                </c:pt>
                <c:pt idx="11">
                  <c:v>378.5310734463277</c:v>
                </c:pt>
                <c:pt idx="12">
                  <c:v>100</c:v>
                </c:pt>
                <c:pt idx="13">
                  <c:v>40.606767794632439</c:v>
                </c:pt>
                <c:pt idx="14">
                  <c:v>92.516268980477207</c:v>
                </c:pt>
                <c:pt idx="15">
                  <c:v>91.372743831760218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E80A-4C9B-A04B-F3274AF4DF8A}"/>
            </c:ext>
          </c:extLst>
        </c:ser>
        <c:dLbls>
          <c:showVal val="1"/>
        </c:dLbls>
        <c:gapWidth val="65"/>
        <c:axId val="39183872"/>
        <c:axId val="39185408"/>
      </c:barChart>
      <c:catAx>
        <c:axId val="3918387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185408"/>
        <c:crosses val="autoZero"/>
        <c:auto val="1"/>
        <c:lblAlgn val="ctr"/>
        <c:lblOffset val="100"/>
      </c:catAx>
      <c:valAx>
        <c:axId val="3918540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" sourceLinked="1"/>
        <c:majorTickMark val="none"/>
        <c:tickLblPos val="nextTo"/>
        <c:crossAx val="39183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841" cy="49776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3" y="0"/>
            <a:ext cx="2949841" cy="49776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9D90AC81-1403-4CEA-8EDA-CA54A7633480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85192"/>
            <a:ext cx="5445126" cy="3915300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338"/>
            <a:ext cx="2949841" cy="49776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3" y="9446338"/>
            <a:ext cx="2949841" cy="49776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5F908CB4-7617-470F-BD6F-B3AA61EB1D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34386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0790-4F7D-4BE0-8C09-DFC09109D683}" type="datetime1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5D58-E350-4CC2-9BC7-7AF22B02193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59631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427A-5C5B-41CF-8F09-09CA6A653FB8}" type="datetime1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5D58-E350-4CC2-9BC7-7AF22B0219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47894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20B9-80E6-4EF1-9A1E-0DF77ADD9014}" type="datetime1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5D58-E350-4CC2-9BC7-7AF22B0219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074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CA8D-3D4D-4A36-B96B-AF612EBEE774}" type="datetime1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5D58-E350-4CC2-9BC7-7AF22B0219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4985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88C0-D5F2-4AE3-A874-C5D3C4CCF4A8}" type="datetime1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5D58-E350-4CC2-9BC7-7AF22B02193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38696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28A0-9555-42AD-821B-77640216A358}" type="datetime1">
              <a:rPr lang="ru-RU" smtClean="0"/>
              <a:pPr/>
              <a:t>30.10.2018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5D58-E350-4CC2-9BC7-7AF22B0219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72551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AAD1D-C1B6-42AF-8CE9-6E3E55CC8229}" type="datetime1">
              <a:rPr lang="ru-RU" smtClean="0"/>
              <a:pPr/>
              <a:t>30.10.2018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5D58-E350-4CC2-9BC7-7AF22B0219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3958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130C-ACB1-45FF-98A4-D1EED710380B}" type="datetime1">
              <a:rPr lang="ru-RU" smtClean="0"/>
              <a:pPr/>
              <a:t>30.10.2018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5D58-E350-4CC2-9BC7-7AF22B0219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31406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7188-2E31-4623-800F-FF2CB1246211}" type="datetime1">
              <a:rPr lang="ru-RU" smtClean="0"/>
              <a:pPr/>
              <a:t>30.10.2018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5D58-E350-4CC2-9BC7-7AF22B0219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048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93074B0-23F5-4C93-B0F0-6536F275F483}" type="datetime1">
              <a:rPr lang="ru-RU" smtClean="0"/>
              <a:pPr/>
              <a:t>30.10.2018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145D58-E350-4CC2-9BC7-7AF22B0219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484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B1B0-68A5-4B4D-B595-F3EB8CCDB9AD}" type="datetime1">
              <a:rPr lang="ru-RU" smtClean="0"/>
              <a:pPr/>
              <a:t>30.10.2018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5D58-E350-4CC2-9BC7-7AF22B0219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73335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022930-8A91-4B5F-87CA-C155DC43B024}" type="datetime1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B145D58-E350-4CC2-9BC7-7AF22B02193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251783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Office_Excel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097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0" y="0"/>
            <a:ext cx="3143250" cy="234888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813382"/>
            <a:ext cx="9144000" cy="28623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распределение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дотаций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выравнивание бюджетной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обеспеченности 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сельских поселений на 201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плановый период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-202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годов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Мухоршибирский район_герб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428604"/>
            <a:ext cx="759460" cy="95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18308356"/>
              </p:ext>
            </p:extLst>
          </p:nvPr>
        </p:nvGraphicFramePr>
        <p:xfrm>
          <a:off x="755576" y="2852936"/>
          <a:ext cx="7632847" cy="328435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5919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469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469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69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008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1" i="0" u="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600" b="1" i="0" u="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600" b="1" i="0" u="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600" b="1" i="0" u="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83345">
                <a:tc>
                  <a:txBody>
                    <a:bodyPr/>
                    <a:lstStyle/>
                    <a:p>
                      <a:pPr marL="85725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Расчетный объем дотации на ВБО сельских поселений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25 057,4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25 059,7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25 062,0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90488" indent="0" algn="l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Дотация РБ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57,4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59,7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90488" indent="0" algn="l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Дотация по методике «Гонка за лидером»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20 000,0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20 000,0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20 000,0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03887819"/>
                  </a:ext>
                </a:extLst>
              </a:tr>
              <a:tr h="404030">
                <a:tc>
                  <a:txBody>
                    <a:bodyPr/>
                    <a:lstStyle/>
                    <a:p>
                      <a:pPr marL="85725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ИМТ на первоочередные расходы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097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0" y="0"/>
            <a:ext cx="3143250" cy="234888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888299" y="2415778"/>
            <a:ext cx="13681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348" y="2291879"/>
            <a:ext cx="5857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 бюджетам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сельских поселений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 descr="Мухоршибирский район_герб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428604"/>
            <a:ext cx="759460" cy="95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83904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097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0" y="0"/>
            <a:ext cx="3143250" cy="2348880"/>
          </a:xfrm>
          <a:prstGeom prst="rect">
            <a:avLst/>
          </a:prstGeom>
        </p:spPr>
      </p:pic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="" xmlns:p14="http://schemas.microsoft.com/office/powerpoint/2010/main" val="4136801992"/>
              </p:ext>
            </p:extLst>
          </p:nvPr>
        </p:nvGraphicFramePr>
        <p:xfrm>
          <a:off x="1212007" y="1809749"/>
          <a:ext cx="6360368" cy="4624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084168" y="2360002"/>
            <a:ext cx="13681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Левая фигурная скобка 1"/>
          <p:cNvSpPr/>
          <p:nvPr/>
        </p:nvSpPr>
        <p:spPr>
          <a:xfrm>
            <a:off x="4447506" y="2899683"/>
            <a:ext cx="288032" cy="1609437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731500" y="3535124"/>
            <a:ext cx="840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+ 1,6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 descr="Мухоршибирский район_герб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428604"/>
            <a:ext cx="759460" cy="95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88738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57547"/>
            <a:ext cx="914400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Расчетные объемы дотаций на 2018 и 2019 годы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75848" y="225747"/>
            <a:ext cx="13681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298158901"/>
              </p:ext>
            </p:extLst>
          </p:nvPr>
        </p:nvGraphicFramePr>
        <p:xfrm>
          <a:off x="71406" y="500042"/>
          <a:ext cx="8966232" cy="6143668"/>
        </p:xfrm>
        <a:graphic>
          <a:graphicData uri="http://schemas.openxmlformats.org/presentationml/2006/ole">
            <p:oleObj spid="_x0000_s1031" name="Лист" r:id="rId3" imgW="5562735" imgH="4429107" progId="Excel.Shee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88502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="" xmlns:p14="http://schemas.microsoft.com/office/powerpoint/2010/main" val="4010227948"/>
              </p:ext>
            </p:extLst>
          </p:nvPr>
        </p:nvGraphicFramePr>
        <p:xfrm>
          <a:off x="0" y="1809748"/>
          <a:ext cx="9144000" cy="5048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097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0" y="0"/>
            <a:ext cx="3143250" cy="2348880"/>
          </a:xfrm>
          <a:prstGeom prst="rect">
            <a:avLst/>
          </a:prstGeom>
        </p:spPr>
      </p:pic>
      <p:pic>
        <p:nvPicPr>
          <p:cNvPr id="8" name="Рисунок 7" descr="Мухоршибирский район_герб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428604"/>
            <a:ext cx="759460" cy="95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50042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="" xmlns:p14="http://schemas.microsoft.com/office/powerpoint/2010/main" val="897079058"/>
              </p:ext>
            </p:extLst>
          </p:nvPr>
        </p:nvGraphicFramePr>
        <p:xfrm>
          <a:off x="0" y="1809748"/>
          <a:ext cx="9144000" cy="5048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097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0" y="0"/>
            <a:ext cx="3143250" cy="2348880"/>
          </a:xfrm>
          <a:prstGeom prst="rect">
            <a:avLst/>
          </a:prstGeom>
        </p:spPr>
      </p:pic>
      <p:pic>
        <p:nvPicPr>
          <p:cNvPr id="8" name="Рисунок 7" descr="Мухоршибирский район_герб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428604"/>
            <a:ext cx="759460" cy="95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57295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="" xmlns:p14="http://schemas.microsoft.com/office/powerpoint/2010/main" val="2221030252"/>
              </p:ext>
            </p:extLst>
          </p:nvPr>
        </p:nvGraphicFramePr>
        <p:xfrm>
          <a:off x="0" y="1809748"/>
          <a:ext cx="9144000" cy="5048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097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0" y="0"/>
            <a:ext cx="3143250" cy="2348880"/>
          </a:xfrm>
          <a:prstGeom prst="rect">
            <a:avLst/>
          </a:prstGeom>
        </p:spPr>
      </p:pic>
      <p:pic>
        <p:nvPicPr>
          <p:cNvPr id="8" name="Рисунок 7" descr="Мухоршибирский район_герб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428604"/>
            <a:ext cx="759460" cy="95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86533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097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0" y="0"/>
            <a:ext cx="3143250" cy="234888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3041136"/>
            <a:ext cx="9144000" cy="9863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Мухоршибирский район_герб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428604"/>
            <a:ext cx="759460" cy="95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80309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2444</TotalTime>
  <Words>149</Words>
  <Application>Microsoft Office PowerPoint</Application>
  <PresentationFormat>Экран (4:3)</PresentationFormat>
  <Paragraphs>59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Ретро</vt:lpstr>
      <vt:lpstr>Лист Microsoft Office Excel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Муниципальные образования с высоким качеством управления муниципальными финансами (в алфавитном порядке)</dc:title>
  <dc:creator>ВасильеваТН</dc:creator>
  <cp:lastModifiedBy>СТАС</cp:lastModifiedBy>
  <cp:revision>174</cp:revision>
  <cp:lastPrinted>2018-10-15T03:39:08Z</cp:lastPrinted>
  <dcterms:created xsi:type="dcterms:W3CDTF">2012-04-28T06:19:48Z</dcterms:created>
  <dcterms:modified xsi:type="dcterms:W3CDTF">2018-10-30T06:47:36Z</dcterms:modified>
</cp:coreProperties>
</file>