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62" r:id="rId2"/>
    <p:sldId id="264" r:id="rId3"/>
    <p:sldId id="263" r:id="rId4"/>
    <p:sldId id="267" r:id="rId5"/>
    <p:sldId id="265" r:id="rId6"/>
    <p:sldId id="268" r:id="rId7"/>
    <p:sldId id="315" r:id="rId8"/>
    <p:sldId id="316" r:id="rId9"/>
    <p:sldId id="283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C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9" autoAdjust="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доходы, млн.рублей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129.76</c:v>
                </c:pt>
                <c:pt idx="1">
                  <c:v>215</c:v>
                </c:pt>
                <c:pt idx="2">
                  <c:v>218.9</c:v>
                </c:pt>
                <c:pt idx="3">
                  <c:v>221.4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доходы, млн.рублей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12.7</c:v>
                </c:pt>
                <c:pt idx="1">
                  <c:v>10.6</c:v>
                </c:pt>
                <c:pt idx="2">
                  <c:v>10.7</c:v>
                </c:pt>
                <c:pt idx="3">
                  <c:v>10.7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поступления, млн. 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527.41</c:v>
                </c:pt>
                <c:pt idx="1">
                  <c:v>367.96999999999997</c:v>
                </c:pt>
                <c:pt idx="2">
                  <c:v>366.6</c:v>
                </c:pt>
                <c:pt idx="3">
                  <c:v>366.6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8092672"/>
        <c:axId val="88094208"/>
        <c:axId val="0"/>
      </c:bar3DChart>
      <c:catAx>
        <c:axId val="88092672"/>
        <c:scaling>
          <c:orientation val="minMax"/>
        </c:scaling>
        <c:axPos val="b"/>
        <c:majorTickMark val="none"/>
        <c:tickLblPos val="nextTo"/>
        <c:crossAx val="88094208"/>
        <c:crosses val="autoZero"/>
        <c:auto val="1"/>
        <c:lblAlgn val="ctr"/>
        <c:lblOffset val="100"/>
      </c:catAx>
      <c:valAx>
        <c:axId val="88094208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8809267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D2AF1-EB21-44D8-8F98-8432EC6BE68B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1D68E2E-F9E3-4608-BAA3-431430338760}">
      <dgm:prSet phldrT="[Текст]" custT="1"/>
      <dgm:spPr/>
      <dgm:t>
        <a:bodyPr/>
        <a:lstStyle/>
        <a:p>
          <a:r>
            <a:rPr lang="ru-RU" sz="2000" dirty="0" smtClean="0"/>
            <a:t>Цель: обеспечение устойчивости </a:t>
          </a:r>
        </a:p>
        <a:p>
          <a:r>
            <a:rPr lang="ru-RU" sz="2000" dirty="0" smtClean="0"/>
            <a:t>районного  бюджета  и безусловное исполнение принятых обязательств наиболее эффективным способом</a:t>
          </a:r>
        </a:p>
        <a:p>
          <a:r>
            <a:rPr lang="ru-RU" sz="1800" dirty="0" smtClean="0"/>
            <a:t> </a:t>
          </a:r>
          <a:endParaRPr lang="ru-RU" sz="1800" dirty="0"/>
        </a:p>
      </dgm:t>
    </dgm:pt>
    <dgm:pt modelId="{958FA103-0966-4FD2-A728-AC8B8EE1C47D}" type="parTrans" cxnId="{230FBB18-D5F6-4127-BE32-11F27830DE0A}">
      <dgm:prSet/>
      <dgm:spPr/>
      <dgm:t>
        <a:bodyPr/>
        <a:lstStyle/>
        <a:p>
          <a:endParaRPr lang="ru-RU"/>
        </a:p>
      </dgm:t>
    </dgm:pt>
    <dgm:pt modelId="{D6809EB7-B715-4B25-B81A-829386BA67DA}" type="sibTrans" cxnId="{230FBB18-D5F6-4127-BE32-11F27830DE0A}">
      <dgm:prSet/>
      <dgm:spPr/>
      <dgm:t>
        <a:bodyPr/>
        <a:lstStyle/>
        <a:p>
          <a:endParaRPr lang="ru-RU"/>
        </a:p>
      </dgm:t>
    </dgm:pt>
    <dgm:pt modelId="{DF1D8F8A-50DD-4F5B-8D1D-8E10C4978BD6}">
      <dgm:prSet phldrT="[Текст]"/>
      <dgm:spPr/>
      <dgm:t>
        <a:bodyPr/>
        <a:lstStyle/>
        <a:p>
          <a:r>
            <a:rPr lang="ru-RU" dirty="0" smtClean="0"/>
            <a:t>Задача 1: Обеспечение сбалансированности и устойчивости бюджета</a:t>
          </a:r>
          <a:endParaRPr lang="ru-RU" dirty="0"/>
        </a:p>
      </dgm:t>
    </dgm:pt>
    <dgm:pt modelId="{A7126D9A-3FCF-4477-8BC0-FF38DC7F124A}" type="parTrans" cxnId="{CCED87FE-5B9E-41E6-A131-436AB710ED31}">
      <dgm:prSet/>
      <dgm:spPr/>
      <dgm:t>
        <a:bodyPr/>
        <a:lstStyle/>
        <a:p>
          <a:endParaRPr lang="ru-RU"/>
        </a:p>
      </dgm:t>
    </dgm:pt>
    <dgm:pt modelId="{138031D9-E42B-4A89-9547-D61B455B1AE7}" type="sibTrans" cxnId="{CCED87FE-5B9E-41E6-A131-436AB710ED31}">
      <dgm:prSet/>
      <dgm:spPr/>
      <dgm:t>
        <a:bodyPr/>
        <a:lstStyle/>
        <a:p>
          <a:endParaRPr lang="ru-RU"/>
        </a:p>
      </dgm:t>
    </dgm:pt>
    <dgm:pt modelId="{C3901345-89B2-4E4F-838F-AA31D6AA6996}">
      <dgm:prSet phldrT="[Текст]"/>
      <dgm:spPr/>
      <dgm:t>
        <a:bodyPr/>
        <a:lstStyle/>
        <a:p>
          <a:r>
            <a:rPr lang="ru-RU" dirty="0" smtClean="0"/>
            <a:t>Задача 3: Совершенствование межбюджетных отношений</a:t>
          </a:r>
          <a:endParaRPr lang="ru-RU" dirty="0"/>
        </a:p>
      </dgm:t>
    </dgm:pt>
    <dgm:pt modelId="{B29DFAED-4546-4C5F-942F-69C8542C390B}" type="parTrans" cxnId="{E9AB9C7A-20BF-4DB9-A53E-4247034DF26D}">
      <dgm:prSet/>
      <dgm:spPr/>
      <dgm:t>
        <a:bodyPr/>
        <a:lstStyle/>
        <a:p>
          <a:endParaRPr lang="ru-RU"/>
        </a:p>
      </dgm:t>
    </dgm:pt>
    <dgm:pt modelId="{4B36AFFB-9211-4C50-AD8B-5116078115A6}" type="sibTrans" cxnId="{E9AB9C7A-20BF-4DB9-A53E-4247034DF26D}">
      <dgm:prSet/>
      <dgm:spPr/>
      <dgm:t>
        <a:bodyPr/>
        <a:lstStyle/>
        <a:p>
          <a:endParaRPr lang="ru-RU"/>
        </a:p>
      </dgm:t>
    </dgm:pt>
    <dgm:pt modelId="{6E259B8E-D266-42D4-86E6-01767FA97D0D}">
      <dgm:prSet/>
      <dgm:spPr/>
      <dgm:t>
        <a:bodyPr/>
        <a:lstStyle/>
        <a:p>
          <a:r>
            <a:rPr lang="ru-RU" dirty="0" smtClean="0"/>
            <a:t> Задача 2: Повышение эффективности бюджетных расходов в целях обеспечения доступности и качества оказания муниципальных услуг</a:t>
          </a:r>
        </a:p>
      </dgm:t>
    </dgm:pt>
    <dgm:pt modelId="{9AA5C0EE-7F7A-4458-A1EE-BD502905D917}" type="parTrans" cxnId="{E601A109-DF57-41EC-BF9C-161FE95D216E}">
      <dgm:prSet/>
      <dgm:spPr/>
      <dgm:t>
        <a:bodyPr/>
        <a:lstStyle/>
        <a:p>
          <a:endParaRPr lang="ru-RU"/>
        </a:p>
      </dgm:t>
    </dgm:pt>
    <dgm:pt modelId="{F933CDF5-5989-40A2-BFFB-6F648427CEAB}" type="sibTrans" cxnId="{E601A109-DF57-41EC-BF9C-161FE95D216E}">
      <dgm:prSet/>
      <dgm:spPr/>
      <dgm:t>
        <a:bodyPr/>
        <a:lstStyle/>
        <a:p>
          <a:endParaRPr lang="ru-RU"/>
        </a:p>
      </dgm:t>
    </dgm:pt>
    <dgm:pt modelId="{CCD2FB2A-9D29-4D3A-8016-491A5E68A988}" type="pres">
      <dgm:prSet presAssocID="{C97D2AF1-EB21-44D8-8F98-8432EC6BE68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C806A3-80BB-4F76-A580-F53D6685A07C}" type="pres">
      <dgm:prSet presAssocID="{C1D68E2E-F9E3-4608-BAA3-431430338760}" presName="centerShape" presStyleLbl="node0" presStyleIdx="0" presStyleCnt="1" custScaleX="304886" custScaleY="98767" custLinFactNeighborX="667" custLinFactNeighborY="-46872"/>
      <dgm:spPr/>
      <dgm:t>
        <a:bodyPr/>
        <a:lstStyle/>
        <a:p>
          <a:endParaRPr lang="ru-RU"/>
        </a:p>
      </dgm:t>
    </dgm:pt>
    <dgm:pt modelId="{71405316-47BF-450E-A6E1-181D12D7687B}" type="pres">
      <dgm:prSet presAssocID="{A7126D9A-3FCF-4477-8BC0-FF38DC7F124A}" presName="parTrans" presStyleLbl="bgSibTrans2D1" presStyleIdx="0" presStyleCnt="3" custAng="10787797" custScaleX="44418" custLinFactNeighborX="4706" custLinFactNeighborY="-71033"/>
      <dgm:spPr/>
      <dgm:t>
        <a:bodyPr/>
        <a:lstStyle/>
        <a:p>
          <a:endParaRPr lang="ru-RU"/>
        </a:p>
      </dgm:t>
    </dgm:pt>
    <dgm:pt modelId="{7FABF19B-02E8-42F0-8C5D-AADB5E3A8B0E}" type="pres">
      <dgm:prSet presAssocID="{DF1D8F8A-50DD-4F5B-8D1D-8E10C4978BD6}" presName="node" presStyleLbl="node1" presStyleIdx="0" presStyleCnt="3" custRadScaleRad="83206" custRadScaleInc="-57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06F2D4-50DE-4780-8FB7-4F1D68274337}" type="pres">
      <dgm:prSet presAssocID="{9AA5C0EE-7F7A-4458-A1EE-BD502905D917}" presName="parTrans" presStyleLbl="bgSibTrans2D1" presStyleIdx="1" presStyleCnt="3" custAng="10800037" custScaleX="53004" custLinFactNeighborX="154" custLinFactNeighborY="-63617"/>
      <dgm:spPr/>
      <dgm:t>
        <a:bodyPr/>
        <a:lstStyle/>
        <a:p>
          <a:endParaRPr lang="ru-RU"/>
        </a:p>
      </dgm:t>
    </dgm:pt>
    <dgm:pt modelId="{012D713E-656E-42DD-ABC3-E3035B7B656D}" type="pres">
      <dgm:prSet presAssocID="{6E259B8E-D266-42D4-86E6-01767FA97D0D}" presName="node" presStyleLbl="node1" presStyleIdx="1" presStyleCnt="3" custScaleX="126811" custRadScaleRad="1545" custRadScaleInc="99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651B96-3D22-4B4B-A9A4-ECCC067396CD}" type="pres">
      <dgm:prSet presAssocID="{B29DFAED-4546-4C5F-942F-69C8542C390B}" presName="parTrans" presStyleLbl="bgSibTrans2D1" presStyleIdx="2" presStyleCnt="3" custAng="10808078" custScaleX="44537" custLinFactNeighborX="-7107" custLinFactNeighborY="-63403"/>
      <dgm:spPr/>
      <dgm:t>
        <a:bodyPr/>
        <a:lstStyle/>
        <a:p>
          <a:endParaRPr lang="ru-RU"/>
        </a:p>
      </dgm:t>
    </dgm:pt>
    <dgm:pt modelId="{AB77158C-FE2B-4324-9D59-7D3BA9E0B811}" type="pres">
      <dgm:prSet presAssocID="{C3901345-89B2-4E4F-838F-AA31D6AA6996}" presName="node" presStyleLbl="node1" presStyleIdx="2" presStyleCnt="3" custRadScaleRad="86485" custRadScaleInc="57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AB4E29-DEEA-4A2F-B661-F9040F9595A8}" type="presOf" srcId="{C97D2AF1-EB21-44D8-8F98-8432EC6BE68B}" destId="{CCD2FB2A-9D29-4D3A-8016-491A5E68A988}" srcOrd="0" destOrd="0" presId="urn:microsoft.com/office/officeart/2005/8/layout/radial4"/>
    <dgm:cxn modelId="{1A5503CD-3BBB-4C1B-A72F-3CAA87B75F38}" type="presOf" srcId="{C3901345-89B2-4E4F-838F-AA31D6AA6996}" destId="{AB77158C-FE2B-4324-9D59-7D3BA9E0B811}" srcOrd="0" destOrd="0" presId="urn:microsoft.com/office/officeart/2005/8/layout/radial4"/>
    <dgm:cxn modelId="{8873E81B-2FB1-4AA5-9D9A-D7B9E5CA944F}" type="presOf" srcId="{6E259B8E-D266-42D4-86E6-01767FA97D0D}" destId="{012D713E-656E-42DD-ABC3-E3035B7B656D}" srcOrd="0" destOrd="0" presId="urn:microsoft.com/office/officeart/2005/8/layout/radial4"/>
    <dgm:cxn modelId="{E9AB9C7A-20BF-4DB9-A53E-4247034DF26D}" srcId="{C1D68E2E-F9E3-4608-BAA3-431430338760}" destId="{C3901345-89B2-4E4F-838F-AA31D6AA6996}" srcOrd="2" destOrd="0" parTransId="{B29DFAED-4546-4C5F-942F-69C8542C390B}" sibTransId="{4B36AFFB-9211-4C50-AD8B-5116078115A6}"/>
    <dgm:cxn modelId="{6159D0D5-52EA-4398-9FB2-EA008083B351}" type="presOf" srcId="{A7126D9A-3FCF-4477-8BC0-FF38DC7F124A}" destId="{71405316-47BF-450E-A6E1-181D12D7687B}" srcOrd="0" destOrd="0" presId="urn:microsoft.com/office/officeart/2005/8/layout/radial4"/>
    <dgm:cxn modelId="{0C44D1D3-1C03-4C7E-BF17-02ABE8AD797E}" type="presOf" srcId="{C1D68E2E-F9E3-4608-BAA3-431430338760}" destId="{ABC806A3-80BB-4F76-A580-F53D6685A07C}" srcOrd="0" destOrd="0" presId="urn:microsoft.com/office/officeart/2005/8/layout/radial4"/>
    <dgm:cxn modelId="{52BD89A6-E9E0-49F1-B61F-92E2951E0103}" type="presOf" srcId="{DF1D8F8A-50DD-4F5B-8D1D-8E10C4978BD6}" destId="{7FABF19B-02E8-42F0-8C5D-AADB5E3A8B0E}" srcOrd="0" destOrd="0" presId="urn:microsoft.com/office/officeart/2005/8/layout/radial4"/>
    <dgm:cxn modelId="{230FBB18-D5F6-4127-BE32-11F27830DE0A}" srcId="{C97D2AF1-EB21-44D8-8F98-8432EC6BE68B}" destId="{C1D68E2E-F9E3-4608-BAA3-431430338760}" srcOrd="0" destOrd="0" parTransId="{958FA103-0966-4FD2-A728-AC8B8EE1C47D}" sibTransId="{D6809EB7-B715-4B25-B81A-829386BA67DA}"/>
    <dgm:cxn modelId="{C1E515AD-7A8A-4409-A9FC-5FA92E6A744F}" type="presOf" srcId="{B29DFAED-4546-4C5F-942F-69C8542C390B}" destId="{05651B96-3D22-4B4B-A9A4-ECCC067396CD}" srcOrd="0" destOrd="0" presId="urn:microsoft.com/office/officeart/2005/8/layout/radial4"/>
    <dgm:cxn modelId="{E601A109-DF57-41EC-BF9C-161FE95D216E}" srcId="{C1D68E2E-F9E3-4608-BAA3-431430338760}" destId="{6E259B8E-D266-42D4-86E6-01767FA97D0D}" srcOrd="1" destOrd="0" parTransId="{9AA5C0EE-7F7A-4458-A1EE-BD502905D917}" sibTransId="{F933CDF5-5989-40A2-BFFB-6F648427CEAB}"/>
    <dgm:cxn modelId="{CCED87FE-5B9E-41E6-A131-436AB710ED31}" srcId="{C1D68E2E-F9E3-4608-BAA3-431430338760}" destId="{DF1D8F8A-50DD-4F5B-8D1D-8E10C4978BD6}" srcOrd="0" destOrd="0" parTransId="{A7126D9A-3FCF-4477-8BC0-FF38DC7F124A}" sibTransId="{138031D9-E42B-4A89-9547-D61B455B1AE7}"/>
    <dgm:cxn modelId="{4E8A66E6-9C27-4328-9CE5-328B060B674C}" type="presOf" srcId="{9AA5C0EE-7F7A-4458-A1EE-BD502905D917}" destId="{1F06F2D4-50DE-4780-8FB7-4F1D68274337}" srcOrd="0" destOrd="0" presId="urn:microsoft.com/office/officeart/2005/8/layout/radial4"/>
    <dgm:cxn modelId="{0F0C8430-F980-4CD3-A78E-20AD45492250}" type="presParOf" srcId="{CCD2FB2A-9D29-4D3A-8016-491A5E68A988}" destId="{ABC806A3-80BB-4F76-A580-F53D6685A07C}" srcOrd="0" destOrd="0" presId="urn:microsoft.com/office/officeart/2005/8/layout/radial4"/>
    <dgm:cxn modelId="{C237FB81-5E0E-4F4E-BAFF-6649242DA910}" type="presParOf" srcId="{CCD2FB2A-9D29-4D3A-8016-491A5E68A988}" destId="{71405316-47BF-450E-A6E1-181D12D7687B}" srcOrd="1" destOrd="0" presId="urn:microsoft.com/office/officeart/2005/8/layout/radial4"/>
    <dgm:cxn modelId="{603B87BF-BFBD-470E-B036-43F9C9B1FEB8}" type="presParOf" srcId="{CCD2FB2A-9D29-4D3A-8016-491A5E68A988}" destId="{7FABF19B-02E8-42F0-8C5D-AADB5E3A8B0E}" srcOrd="2" destOrd="0" presId="urn:microsoft.com/office/officeart/2005/8/layout/radial4"/>
    <dgm:cxn modelId="{ECD3AF2D-3704-4818-90BA-34D03A385765}" type="presParOf" srcId="{CCD2FB2A-9D29-4D3A-8016-491A5E68A988}" destId="{1F06F2D4-50DE-4780-8FB7-4F1D68274337}" srcOrd="3" destOrd="0" presId="urn:microsoft.com/office/officeart/2005/8/layout/radial4"/>
    <dgm:cxn modelId="{F8FA366D-26FF-4B29-A874-D50F96721872}" type="presParOf" srcId="{CCD2FB2A-9D29-4D3A-8016-491A5E68A988}" destId="{012D713E-656E-42DD-ABC3-E3035B7B656D}" srcOrd="4" destOrd="0" presId="urn:microsoft.com/office/officeart/2005/8/layout/radial4"/>
    <dgm:cxn modelId="{EA8A6A71-696A-4556-9275-0505209A735A}" type="presParOf" srcId="{CCD2FB2A-9D29-4D3A-8016-491A5E68A988}" destId="{05651B96-3D22-4B4B-A9A4-ECCC067396CD}" srcOrd="5" destOrd="0" presId="urn:microsoft.com/office/officeart/2005/8/layout/radial4"/>
    <dgm:cxn modelId="{CFE4F9DC-D3C8-4CE4-AFB9-41DB7BDD7A7C}" type="presParOf" srcId="{CCD2FB2A-9D29-4D3A-8016-491A5E68A988}" destId="{AB77158C-FE2B-4324-9D59-7D3BA9E0B811}" srcOrd="6" destOrd="0" presId="urn:microsoft.com/office/officeart/2005/8/layout/radial4"/>
  </dgm:cxnLst>
  <dgm:bg>
    <a:gradFill>
      <a:gsLst>
        <a:gs pos="0">
          <a:schemeClr val="accent1"/>
        </a:gs>
        <a:gs pos="40000">
          <a:schemeClr val="bg1">
            <a:tint val="90000"/>
            <a:shade val="90000"/>
            <a:satMod val="120000"/>
          </a:schemeClr>
        </a:gs>
        <a:gs pos="100000">
          <a:schemeClr val="bg1">
            <a:tint val="50000"/>
          </a:schemeClr>
        </a:gs>
      </a:gsLst>
      <a:lin ang="16200000" scaled="1"/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C806A3-80BB-4F76-A580-F53D6685A07C}">
      <dsp:nvSpPr>
        <dsp:cNvPr id="0" name=""/>
        <dsp:cNvSpPr/>
      </dsp:nvSpPr>
      <dsp:spPr>
        <a:xfrm>
          <a:off x="442363" y="0"/>
          <a:ext cx="6666657" cy="215964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Цель: обеспечение устойчивости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районного  бюджета  и безусловное исполнение принятых обязательств наиболее эффективным способом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442363" y="0"/>
        <a:ext cx="6666657" cy="2159645"/>
      </dsp:txXfrm>
    </dsp:sp>
    <dsp:sp modelId="{71405316-47BF-450E-A6E1-181D12D7687B}">
      <dsp:nvSpPr>
        <dsp:cNvPr id="0" name=""/>
        <dsp:cNvSpPr/>
      </dsp:nvSpPr>
      <dsp:spPr>
        <a:xfrm rot="18750295">
          <a:off x="1509616" y="2331507"/>
          <a:ext cx="1051910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BF19B-02E8-42F0-8C5D-AADB5E3A8B0E}">
      <dsp:nvSpPr>
        <dsp:cNvPr id="0" name=""/>
        <dsp:cNvSpPr/>
      </dsp:nvSpPr>
      <dsp:spPr>
        <a:xfrm>
          <a:off x="82348" y="3124952"/>
          <a:ext cx="2077276" cy="16618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Задача 1: Обеспечение сбалансированности и устойчивости бюджета</a:t>
          </a:r>
          <a:endParaRPr lang="ru-RU" sz="1500" kern="1200" dirty="0"/>
        </a:p>
      </dsp:txBody>
      <dsp:txXfrm>
        <a:off x="82348" y="3124952"/>
        <a:ext cx="2077276" cy="1661821"/>
      </dsp:txXfrm>
    </dsp:sp>
    <dsp:sp modelId="{1F06F2D4-50DE-4780-8FB7-4F1D68274337}">
      <dsp:nvSpPr>
        <dsp:cNvPr id="0" name=""/>
        <dsp:cNvSpPr/>
      </dsp:nvSpPr>
      <dsp:spPr>
        <a:xfrm rot="16200000">
          <a:off x="3328477" y="2399105"/>
          <a:ext cx="899699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419932"/>
            <a:satOff val="22824"/>
            <a:lumOff val="-4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D713E-656E-42DD-ABC3-E3035B7B656D}">
      <dsp:nvSpPr>
        <dsp:cNvPr id="0" name=""/>
        <dsp:cNvSpPr/>
      </dsp:nvSpPr>
      <dsp:spPr>
        <a:xfrm>
          <a:off x="2458614" y="3124945"/>
          <a:ext cx="2634214" cy="1661821"/>
        </a:xfrm>
        <a:prstGeom prst="roundRect">
          <a:avLst>
            <a:gd name="adj" fmla="val 10000"/>
          </a:avLst>
        </a:prstGeom>
        <a:solidFill>
          <a:schemeClr val="accent5">
            <a:hueOff val="-419932"/>
            <a:satOff val="22824"/>
            <a:lumOff val="-42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 Задача 2: Повышение эффективности бюджетных расходов в целях обеспечения доступности и качества оказания муниципальных услуг</a:t>
          </a:r>
        </a:p>
      </dsp:txBody>
      <dsp:txXfrm>
        <a:off x="2458614" y="3124945"/>
        <a:ext cx="2634214" cy="1661821"/>
      </dsp:txXfrm>
    </dsp:sp>
    <dsp:sp modelId="{05651B96-3D22-4B4B-A9A4-ECCC067396CD}">
      <dsp:nvSpPr>
        <dsp:cNvPr id="0" name=""/>
        <dsp:cNvSpPr/>
      </dsp:nvSpPr>
      <dsp:spPr>
        <a:xfrm rot="13646509">
          <a:off x="4930794" y="2379081"/>
          <a:ext cx="1054441" cy="623182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839864"/>
            <a:satOff val="45647"/>
            <a:lumOff val="-8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7158C-FE2B-4324-9D59-7D3BA9E0B811}">
      <dsp:nvSpPr>
        <dsp:cNvPr id="0" name=""/>
        <dsp:cNvSpPr/>
      </dsp:nvSpPr>
      <dsp:spPr>
        <a:xfrm>
          <a:off x="5390323" y="3124957"/>
          <a:ext cx="2077276" cy="1661821"/>
        </a:xfrm>
        <a:prstGeom prst="roundRect">
          <a:avLst>
            <a:gd name="adj" fmla="val 10000"/>
          </a:avLst>
        </a:prstGeom>
        <a:solidFill>
          <a:schemeClr val="accent5">
            <a:hueOff val="-839864"/>
            <a:satOff val="45647"/>
            <a:lumOff val="-8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Задача 3: Совершенствование межбюджетных отношений</a:t>
          </a:r>
          <a:endParaRPr lang="ru-RU" sz="1500" kern="1200" dirty="0"/>
        </a:p>
      </dsp:txBody>
      <dsp:txXfrm>
        <a:off x="5390323" y="3124957"/>
        <a:ext cx="2077276" cy="1661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866F6-3D8C-4844-AD4B-594C2ABEF099}" type="datetimeFigureOut">
              <a:rPr lang="ru-RU" smtClean="0"/>
              <a:pPr/>
              <a:t>26.11.2018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92C85-21C7-43D9-99B2-84FCE3C0E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92C85-21C7-43D9-99B2-84FCE3C0EBD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24BE466-67DD-4987-9282-3846AE309FE1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986A-A4DF-47F8-BA4C-23B267C51AFF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ED98-9C74-45F3-9536-2721B0608E15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74E329-3038-423A-B9ED-73C19FD27F51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D98390-00BC-4446-8745-FB8F283870C3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F590-18BE-449A-A7BE-E424DE5E05C5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9B577-4B0B-43E3-8193-37385306F25C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FE528D-90C1-40DE-8A36-91F152439BD1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68637-043C-4A52-8172-2D95E8A03308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7C068E-AFA1-40EA-B8CB-70FD5EE78000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D36045-BB53-4168-9190-FF854E6D5523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40000">
              <a:schemeClr val="bg1">
                <a:tint val="90000"/>
                <a:shade val="90000"/>
                <a:satMod val="120000"/>
              </a:schemeClr>
            </a:gs>
            <a:gs pos="100000">
              <a:schemeClr val="bg1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6916D0-183C-45C0-9E08-8912316014D6}" type="datetime1">
              <a:rPr lang="ru-RU" smtClean="0"/>
              <a:pPr/>
              <a:t>26.11.2018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C1A724-05EC-40E2-B346-88602C97BE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071678"/>
            <a:ext cx="6172200" cy="20535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проект районного бюджета на 2019 год и на плановый период 2020 и 2021 годов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1A724-05EC-40E2-B346-88602C97BE33}" type="slidenum">
              <a:rPr lang="ru-RU" smtClean="0"/>
              <a:pPr/>
              <a:t>1</a:t>
            </a:fld>
            <a:endParaRPr lang="ru-RU" dirty="0"/>
          </a:p>
        </p:txBody>
      </p:sp>
      <p:pic>
        <p:nvPicPr>
          <p:cNvPr id="10" name="Рисунок 9" descr="Мухоршибирский район_гер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071546"/>
            <a:ext cx="759460" cy="95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00760" y="214290"/>
            <a:ext cx="2772301" cy="207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направления бюджетной политики на 2019-2021годы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>
          <a:xfrm>
            <a:off x="8429652" y="6336792"/>
            <a:ext cx="609600" cy="521208"/>
          </a:xfrm>
        </p:spPr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2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dirty="0" smtClean="0"/>
              <a:t>Общие характеристики бюджета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1" y="911855"/>
          <a:ext cx="8390167" cy="557590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14227"/>
                <a:gridCol w="1336529"/>
                <a:gridCol w="1336529"/>
                <a:gridCol w="1309189"/>
                <a:gridCol w="1246846"/>
                <a:gridCol w="1246847"/>
              </a:tblGrid>
              <a:tr h="8682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Наименование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2018</a:t>
                      </a:r>
                      <a:r>
                        <a:rPr lang="ru-RU" sz="20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первоначально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2018</a:t>
                      </a:r>
                      <a:r>
                        <a:rPr lang="ru-RU" sz="2000" baseline="0" dirty="0" smtClean="0"/>
                        <a:t> год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ожидаемое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2019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2020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2021 год</a:t>
                      </a:r>
                      <a:endParaRPr lang="ru-RU" sz="2000" dirty="0"/>
                    </a:p>
                  </a:txBody>
                  <a:tcPr/>
                </a:tc>
              </a:tr>
              <a:tr h="68861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ДОХОДЫ, всего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557,6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675,24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593,6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596,2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598,7</a:t>
                      </a:r>
                      <a:endParaRPr lang="ru-RU" sz="2000" dirty="0"/>
                    </a:p>
                  </a:txBody>
                  <a:tcPr/>
                </a:tc>
              </a:tr>
              <a:tr h="131709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том числе безвозмездные поступления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418,44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532,78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367,97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366,6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366,6</a:t>
                      </a:r>
                      <a:endParaRPr lang="ru-RU" sz="2000" dirty="0"/>
                    </a:p>
                  </a:txBody>
                  <a:tcPr/>
                </a:tc>
              </a:tr>
              <a:tr h="68861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РАСХОДЫ, всего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537,6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683,51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572,5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596,2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598,7</a:t>
                      </a:r>
                      <a:endParaRPr lang="ru-RU" sz="2000" dirty="0"/>
                    </a:p>
                  </a:txBody>
                  <a:tcPr/>
                </a:tc>
              </a:tr>
              <a:tr h="988007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т.ч.условно утверждаемые расходы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5,83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11,78</a:t>
                      </a:r>
                      <a:endParaRPr lang="ru-RU" sz="2000" dirty="0"/>
                    </a:p>
                  </a:txBody>
                  <a:tcPr/>
                </a:tc>
              </a:tr>
              <a:tr h="44812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ДЕФИЦИТ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</a:t>
                      </a:r>
                      <a:endParaRPr lang="ru-RU" sz="2000" dirty="0"/>
                    </a:p>
                  </a:txBody>
                  <a:tcPr/>
                </a:tc>
              </a:tr>
              <a:tr h="51885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ПРОФИЦИТ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20,01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21,1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52320" y="620688"/>
            <a:ext cx="1164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млн.рублей</a:t>
            </a:r>
            <a:endParaRPr lang="ru-RU" sz="1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>
          <a:xfrm>
            <a:off x="8286776" y="6336792"/>
            <a:ext cx="609600" cy="521208"/>
          </a:xfrm>
        </p:spPr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3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Доходы бюджета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72264" y="1500174"/>
            <a:ext cx="1164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млн.рублей</a:t>
            </a:r>
            <a:endParaRPr lang="ru-RU" sz="1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4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52"/>
            <a:ext cx="7215238" cy="48896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          Налоговые и неналоговые доходы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126876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429652" y="6215082"/>
            <a:ext cx="609600" cy="521208"/>
          </a:xfrm>
        </p:spPr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5</a:t>
            </a:fld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357158" y="902991"/>
          <a:ext cx="8215368" cy="5865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857256"/>
                <a:gridCol w="928694"/>
                <a:gridCol w="500066"/>
                <a:gridCol w="928694"/>
                <a:gridCol w="571504"/>
                <a:gridCol w="900532"/>
                <a:gridCol w="599664"/>
              </a:tblGrid>
              <a:tr h="297398">
                <a:tc rowSpan="2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</a:t>
                      </a:r>
                      <a:r>
                        <a:rPr lang="ru-RU" sz="1200" dirty="0" smtClean="0"/>
                        <a:t>г</a:t>
                      </a:r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2019</a:t>
                      </a: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endParaRPr kumimoji="0" lang="ru-RU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</a:t>
                      </a: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endParaRPr lang="ru-RU" sz="12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Прогноз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AC7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AC76"/>
                    </a:solidFill>
                  </a:tcPr>
                </a:tc>
              </a:tr>
              <a:tr h="47583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НАЛОГОВЫЕ И НЕНАЛОГОВЫЕ ДОХОДЫ </a:t>
                      </a:r>
                      <a:endParaRPr lang="ru-RU" sz="13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142,5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158,3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232,1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101,1%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НДФЛ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101,1%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102,0%</a:t>
                      </a:r>
                    </a:p>
                  </a:txBody>
                  <a:tcPr marL="9525" marR="9525" marT="9525" marB="0" anchor="ctr"/>
                </a:tc>
              </a:tr>
              <a:tr h="446097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НДФЛ по дополнительному дифференцированному нормативу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82,4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ctr" latinLnBrk="0" hangingPunct="1"/>
                      <a:r>
                        <a:rPr kumimoji="0" lang="ru-RU" sz="11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  <a:endParaRPr kumimoji="0" lang="ru-RU" sz="11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101,1%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АКЦИЗЫ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112,9%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</a:tr>
              <a:tr h="47583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НА СОВОКУПНЫЙ ДОХОД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105,8%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101,9%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УСНО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82,8%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103,0%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103,0%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ЕНВД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128,4%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101,1%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Единый с/</a:t>
                      </a:r>
                      <a:r>
                        <a:rPr lang="ru-RU" sz="1300" dirty="0" err="1" smtClean="0"/>
                        <a:t>хоз</a:t>
                      </a:r>
                      <a:r>
                        <a:rPr lang="ru-RU" sz="1300" dirty="0" smtClean="0"/>
                        <a:t>.</a:t>
                      </a:r>
                      <a:r>
                        <a:rPr lang="ru-RU" sz="1300" baseline="0" dirty="0" smtClean="0"/>
                        <a:t> </a:t>
                      </a:r>
                      <a:r>
                        <a:rPr lang="ru-RU" sz="1300" dirty="0" smtClean="0"/>
                        <a:t>налог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109,4%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102,9%</a:t>
                      </a:r>
                    </a:p>
                  </a:txBody>
                  <a:tcPr marL="9525" marR="9525" marT="9525" marB="0" anchor="ctr"/>
                </a:tc>
              </a:tr>
              <a:tr h="361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ГОСУДАРСТВЕННАЯ ПОШЛИНА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90,3%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101,8%</a:t>
                      </a:r>
                    </a:p>
                  </a:txBody>
                  <a:tcPr marL="9525" marR="9525" marT="9525" marB="0" anchor="ctr"/>
                </a:tc>
              </a:tr>
              <a:tr h="669146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Доходы, получаемые в виде арендной платы</a:t>
                      </a:r>
                      <a:r>
                        <a:rPr lang="en-US" sz="1300" dirty="0" smtClean="0"/>
                        <a:t> </a:t>
                      </a:r>
                      <a:r>
                        <a:rPr lang="ru-RU" sz="1300" dirty="0" smtClean="0"/>
                        <a:t>муниципального имущества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88,4%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101,3%</a:t>
                      </a:r>
                    </a:p>
                  </a:txBody>
                  <a:tcPr marL="9525" marR="9525" marT="9525" marB="0" anchor="ctr"/>
                </a:tc>
              </a:tr>
              <a:tr h="47583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Плата за негативное воздействие на окружающую среду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54,6%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</a:tr>
              <a:tr h="47583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продажи материальных и нематериальных активов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116,6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84,6%</a:t>
                      </a:r>
                    </a:p>
                  </a:txBody>
                  <a:tcPr marL="9525" marR="9525" marT="9525" marB="0" anchor="ctr"/>
                </a:tc>
              </a:tr>
              <a:tr h="282528">
                <a:tc>
                  <a:txBody>
                    <a:bodyPr/>
                    <a:lstStyle/>
                    <a:p>
                      <a:r>
                        <a:rPr lang="ru-RU" sz="1300" smtClean="0"/>
                        <a:t>Штрафы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81,8%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429520" y="57148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Млн.рублей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58204" cy="3682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Безвозмездные поступления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429520" y="1000108"/>
            <a:ext cx="1294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Млн.рублей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1357298"/>
          <a:ext cx="8429685" cy="4179735"/>
        </p:xfrm>
        <a:graphic>
          <a:graphicData uri="http://schemas.openxmlformats.org/drawingml/2006/table">
            <a:tbl>
              <a:tblPr/>
              <a:tblGrid>
                <a:gridCol w="4286280"/>
                <a:gridCol w="1071570"/>
                <a:gridCol w="1071570"/>
                <a:gridCol w="928694"/>
                <a:gridCol w="1071571"/>
              </a:tblGrid>
              <a:tr h="238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 г.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2019 г.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2020 г.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2021 г.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2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Дотации от других бюджетов бюджетной системы Российской Федерации</a:t>
                      </a:r>
                      <a:endParaRPr lang="ru-RU" sz="1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123,34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2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Субсидии от других бюджетов бюджетной системы Российской Федерации</a:t>
                      </a:r>
                      <a:endParaRPr lang="ru-RU" sz="1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142,89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94,9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94,9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94,9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2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Субвенции от других бюджетов бюджетной системы Российской Федерации</a:t>
                      </a:r>
                      <a:endParaRPr lang="ru-RU" sz="1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258,19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267,8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267,3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267,3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5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 </a:t>
                      </a:r>
                      <a:endParaRPr lang="ru-RU" sz="14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4,68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0,99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62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/>
                          <a:ea typeface="Times New Roman"/>
                          <a:cs typeface="Times New Roman"/>
                        </a:rPr>
                        <a:t>Прочие безвозмездные поступления</a:t>
                      </a:r>
                      <a:endParaRPr lang="ru-RU" sz="1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31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</a:t>
                      </a:r>
                      <a:endParaRPr lang="ru-RU" sz="14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Возврат остатков субсидий, субвенций и иных межбюджетных трансфертов, имеющих целевое назначение, прошлых лет </a:t>
                      </a:r>
                      <a:endParaRPr lang="ru-RU" sz="1400" b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-1,69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0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527,41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367,97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366,6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366,6</a:t>
                      </a: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6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042792" cy="357166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Расходы бюджета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16" y="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Млн.рублей</a:t>
            </a:r>
            <a:endParaRPr lang="ru-RU" sz="1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380872"/>
          <a:ext cx="8062617" cy="5911791"/>
        </p:xfrm>
        <a:graphic>
          <a:graphicData uri="http://schemas.openxmlformats.org/drawingml/2006/table">
            <a:tbl>
              <a:tblPr/>
              <a:tblGrid>
                <a:gridCol w="4702131"/>
                <a:gridCol w="798804"/>
                <a:gridCol w="798804"/>
                <a:gridCol w="881439"/>
                <a:gridCol w="881439"/>
              </a:tblGrid>
              <a:tr h="235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 год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2019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2020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2021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5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 Программные расходы</a:t>
                      </a: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534,12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447,74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459,50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457,78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    1.1. Развитие социальной сферы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475,55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406,05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414,18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412,46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образования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384,78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359,18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358,16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Реализация молодежной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политики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3,13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Сохранение и развитие культуры и туризма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80,85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49,46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48,76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Поддержка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ветеранов-уважение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старших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0,45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Семья и дети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физической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культуры и спорта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Устойчивое развитие сельских поселений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Охрана общественного порядка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МАОУ плавательного бассейна «Горняк»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2,68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    1.2. Развитие экономики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4,12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2,75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5,1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5,1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Экономическое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развитие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0,55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агропромышленного комплекса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9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Повышение качества управления земельными ресурсами и развитие градостроительной деятельности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2,35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    1.3. Развитие инфраструктуры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25,68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12,0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12,58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12,58</a:t>
                      </a:r>
                      <a:endParaRPr lang="ru-RU" sz="1200" b="0" i="1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транспорта 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энергетики и дорожного хозяйства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9,87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строительного и жилищно-коммунального комплексов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11,79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Формирование современной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4,02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    1.4. Программы общего характера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28,77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26,86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27,64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27,64</a:t>
                      </a:r>
                      <a:endParaRPr lang="ru-RU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62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Управление муниципальными финансами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мун-ным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долгом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25,06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25,06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9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муниципальной службы в муниципальном образовании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Поддержка и развитие печатного средства массовой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информ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Формирование и развитие благоприятного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инвест-ого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имиджа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4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Условно утвержденные расходы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5,83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11,78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27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.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Непрограммные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расходы</a:t>
                      </a: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149,39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124,81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130,89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129,14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60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ИТОГО РАСХОДОВ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683,51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572,55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596,22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598,69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>
          <a:xfrm>
            <a:off x="8429652" y="6336792"/>
            <a:ext cx="609600" cy="521208"/>
          </a:xfrm>
        </p:spPr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7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29444" cy="36828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Расходы по разделам классификации расходов бюджетов</a:t>
            </a:r>
            <a:endParaRPr lang="ru-RU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15206" y="357166"/>
            <a:ext cx="1384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Млн. рублей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000108"/>
          <a:ext cx="8286810" cy="5050520"/>
        </p:xfrm>
        <a:graphic>
          <a:graphicData uri="http://schemas.openxmlformats.org/drawingml/2006/table">
            <a:tbl>
              <a:tblPr/>
              <a:tblGrid>
                <a:gridCol w="446212"/>
                <a:gridCol w="3314723"/>
                <a:gridCol w="956170"/>
                <a:gridCol w="956170"/>
                <a:gridCol w="892426"/>
                <a:gridCol w="892426"/>
                <a:gridCol w="828683"/>
              </a:tblGrid>
              <a:tr h="443191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 год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пер-но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2019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2020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2021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</a:t>
                      </a:r>
                    </a:p>
                  </a:txBody>
                  <a:tcPr marL="3975" marR="3975" marT="3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0100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Общегосударственные 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вопросы 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38,46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50,58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41,97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46,05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44,83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7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latin typeface="Times New Roman"/>
                        </a:rPr>
                        <a:t>0300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0,15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0,23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0,45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0,15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0,15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latin typeface="Times New Roman"/>
                        </a:rPr>
                        <a:t>0400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18,34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20,24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16,40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19,46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19,42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latin typeface="Times New Roman"/>
                        </a:rPr>
                        <a:t>0500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14,05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21,26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11,88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12,96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12,86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0700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382,36</a:t>
                      </a:r>
                      <a:endParaRPr lang="ru-RU" sz="1600" b="0" i="0" u="none" strike="noStrike" dirty="0" smtClean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456,29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416,37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423,98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422,37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0800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33,80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69,72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34,73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36,70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36,19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1000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17,07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19,89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17,60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18,06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18,06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4,21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6,34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6,32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5,32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5,32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1200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1,28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1,28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1,5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2,4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2,4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708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1300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Обслуживание государственного и муниципального долга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321"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>
                          <a:latin typeface="Times New Roman"/>
                        </a:rPr>
                        <a:t>1400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27,82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37,64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25,31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25,31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25,31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01"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"/>
                        </a:rPr>
                        <a:t> 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Условно-утвержденные расходы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5,83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latin typeface="Times New Roman"/>
                        </a:rPr>
                        <a:t>11,78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749">
                <a:tc>
                  <a:txBody>
                    <a:bodyPr/>
                    <a:lstStyle/>
                    <a:p>
                      <a:pPr algn="l" fontAlgn="t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ИТОГО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537,6</a:t>
                      </a:r>
                      <a:endParaRPr lang="ru-RU" sz="1600" b="1" i="0" u="none" strike="noStrike" dirty="0" smtClean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683,51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572,55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596,22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latin typeface="Times New Roman"/>
                        </a:rPr>
                        <a:t>598,69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8215338" y="6336792"/>
            <a:ext cx="609600" cy="521208"/>
          </a:xfrm>
        </p:spPr>
        <p:txBody>
          <a:bodyPr/>
          <a:lstStyle/>
          <a:p>
            <a:fld id="{38C1A724-05EC-40E2-B346-88602C97BE33}" type="slidenum">
              <a:rPr lang="ru-RU" sz="2400" smtClean="0">
                <a:solidFill>
                  <a:schemeClr val="tx1"/>
                </a:solidFill>
              </a:rPr>
              <a:pPr/>
              <a:t>8</a:t>
            </a:fld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643050"/>
            <a:ext cx="7500990" cy="207170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E1AC76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4282</TotalTime>
  <Words>848</Words>
  <Application>Microsoft Office PowerPoint</Application>
  <PresentationFormat>Экран (4:3)</PresentationFormat>
  <Paragraphs>466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проект районного бюджета на 2019 год и на плановый период 2020 и 2021 годов</vt:lpstr>
      <vt:lpstr>Основные направления бюджетной политики на 2019-2021годы</vt:lpstr>
      <vt:lpstr>Общие характеристики бюджета</vt:lpstr>
      <vt:lpstr>Доходы бюджета</vt:lpstr>
      <vt:lpstr>          Налоговые и неналоговые доходы</vt:lpstr>
      <vt:lpstr>Безвозмездные поступления</vt:lpstr>
      <vt:lpstr>Расходы бюджета</vt:lpstr>
      <vt:lpstr>Расходы по разделам классификации расходов бюджетов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Борцова</dc:creator>
  <cp:lastModifiedBy>FINADM</cp:lastModifiedBy>
  <cp:revision>409</cp:revision>
  <dcterms:created xsi:type="dcterms:W3CDTF">2014-10-14T07:13:00Z</dcterms:created>
  <dcterms:modified xsi:type="dcterms:W3CDTF">2018-11-26T06:30:20Z</dcterms:modified>
</cp:coreProperties>
</file>